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ko-KR"/>
    </a:defPPr>
    <a:lvl1pPr marL="0" algn="l" defTabSz="9144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ACF4677E-8BD2-47ae-8A1F-98590045965D">
      <hp:hncThemeShow xmlns:hp="http://schemas.haansoft.com/office/presentation/8.0" xmlns:dsp="http://schemas.microsoft.com/office/drawing/2008/diagram" xmlns:dgm="http://schemas.openxmlformats.org/drawingml/2006/diagram" xmlns:c="http://schemas.openxmlformats.org/drawingml/2006/chart" xmlns="" themeShowType="1" themeSkinType="1" themeTransitionType="1" useThemeTransition="1" byMouseClick="1" attrType="1" dur="200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36"/>
    <p:restoredTop sz="91328"/>
  </p:normalViewPr>
  <p:slideViewPr>
    <p:cSldViewPr>
      <p:cViewPr varScale="1">
        <p:scale>
          <a:sx n="66" d="100"/>
          <a:sy n="66" d="100"/>
        </p:scale>
        <p:origin x="-132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fld id="{E2B2BC9D-A816-4D0A-858B-1D023B3A8ACA}" type="datetimeFigureOut">
              <a:rPr lang="ko-KR" altLang="en-US"/>
              <a:pPr/>
              <a:t>2018-08-01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fld id="{09F4262C-968C-4EE9-8164-CE16364706B3}" type="slidenum">
              <a:rPr lang="ko-KR" altLang="en-US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853656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직사각형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직사각형 3"/>
          <p:cNvSpPr>
            <a:spLocks noGrp="1"/>
          </p:cNvSpPr>
          <p:nvPr>
            <p:ph type="sldNum" sz="quarter" idx="5"/>
          </p:nvPr>
        </p:nvSpPr>
        <p:spPr/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fld id="{09F4262C-968C-4EE9-8164-CE16364706B3}" type="slidenum">
              <a:rPr lang="en-US" altLang="en-US"/>
              <a:pPr/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슬라이드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A130E-E3B8-4EBE-931F-81B26B8448AA}" type="datetime1">
              <a:rPr lang="ko-KR" altLang="en-US"/>
              <a:pPr/>
              <a:t>2018-08-01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C6A38-4290-41DD-B95C-4155372FD4AF}" type="slidenum">
              <a:rPr lang="ko-KR" altLang="en-US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간지" type="objOnly" preserve="1">
  <p:cSld name="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48888-F454-4AD2-BA62-3AF29D9807C0}" type="datetime1">
              <a:rPr lang="ko-KR" altLang="en-US"/>
              <a:pPr/>
              <a:t>2018-08-01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목차" type="clipArtAndTx" preserve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4" hasCustomPrompt="1"/>
          </p:nvPr>
        </p:nvSpPr>
        <p:spPr>
          <a:xfrm>
            <a:off x="2143108" y="2214563"/>
            <a:ext cx="4857767" cy="3214687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400"/>
            </a:lvl1pPr>
          </a:lstStyle>
          <a:p>
            <a:pPr lvl="0"/>
            <a:r>
              <a:rPr lang="ko-KR" altLang="en-US"/>
              <a:t>첫째 목차</a:t>
            </a:r>
          </a:p>
          <a:p>
            <a:pPr lvl="0"/>
            <a:r>
              <a:rPr lang="ko-KR" altLang="en-US"/>
              <a:t>둘째 목차</a:t>
            </a:r>
          </a:p>
          <a:p>
            <a:pPr lvl="0"/>
            <a:r>
              <a:rPr lang="ko-KR" altLang="en-US"/>
              <a:t>셋째 목차</a:t>
            </a:r>
          </a:p>
          <a:p>
            <a:pPr lvl="0"/>
            <a:r>
              <a:rPr lang="ko-KR" altLang="en-US"/>
              <a:t>넷째 목차</a:t>
            </a:r>
          </a:p>
          <a:p>
            <a:pPr lvl="0"/>
            <a:r>
              <a:rPr lang="ko-KR" altLang="en-US"/>
              <a:t>다섯째 목차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FEC12-A4C9-4837-AF94-AD867782C04C}" type="datetime1">
              <a:rPr lang="ko-KR" altLang="en-US"/>
              <a:pPr/>
              <a:t>2018-08-01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세로 제목 및 본문" type="vertTitleAndTx" preserve="1">
  <p:cSld name="세로 제목 및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84A3-4F29-4053-ACFD-1BAF2D3F140C}" type="datetime1">
              <a:rPr lang="ko-KR" altLang="en-US"/>
              <a:pPr/>
              <a:t>2018-08-01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내용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836A-82A3-4C8B-9D31-CD724F3673ED}" type="datetime1">
              <a:rPr lang="ko-KR" altLang="en-US"/>
              <a:pPr/>
              <a:t>2018-08-01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빈 화면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BAF6-36D0-4DD8-B695-D4C1B37E35D6}" type="datetime1">
              <a:rPr lang="ko-KR" altLang="en-US"/>
              <a:pPr/>
              <a:t>2018-08-01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구역 머리글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8D28-603B-4EFC-80F8-17E5E9107035}" type="datetime1">
              <a:rPr lang="ko-KR" altLang="en-US"/>
              <a:pPr/>
              <a:t>2018-08-01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내용 2개" type="twoObj" preserve="1">
  <p:cSld name="제목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A1F4E-0809-4239-8034-C38E431DAF92}" type="datetime1">
              <a:rPr lang="ko-KR" altLang="en-US"/>
              <a:pPr/>
              <a:t>2018-08-01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만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DA496-7307-4E8B-88DE-CB97B48BAB6F}" type="datetime1">
              <a:rPr lang="ko-KR" altLang="en-US"/>
              <a:pPr/>
              <a:t>2018-08-01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표" type="tbl" preserve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3" name="표 개체 틀 2"/>
          <p:cNvSpPr>
            <a:spLocks noGrp="1" noTextEdit="1"/>
          </p:cNvSpPr>
          <p:nvPr>
            <p:ph type="tbl" sz="quarter" idx="13"/>
          </p:nvPr>
        </p:nvSpPr>
        <p:spPr>
          <a:xfrm>
            <a:off x="456028" y="1643063"/>
            <a:ext cx="8229600" cy="4525200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ko-KR" altLang="en-US"/>
              <a:t>표를 추가하려면 아이콘을 클릭하십시오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21E90-850C-410B-8B89-8394F580CFDA}" type="datetime1">
              <a:rPr lang="ko-KR" altLang="en-US"/>
              <a:pPr/>
              <a:t>2018-08-01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내용 4개" type="fourObj" preserve="1">
  <p:cSld name="제목 및 내용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456028" y="3984220"/>
            <a:ext cx="4038600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7028" y="3984220"/>
            <a:ext cx="4038600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ko-KR" altLang="en-US"/>
              <a:pPr/>
              <a:t>2018-08-01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그림 및 설명" type="picTx" preserve="1">
  <p:cSld name="그림 및 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 noTextEdit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ko-KR" altLang="en-US"/>
              <a:pPr/>
              <a:t>2018-08-01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Hancom Offic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2D86A-5F52-4165-8473-F1B836277586}" type="datetime1">
              <a:rPr lang="ko-KR" altLang="en-US"/>
              <a:pPr/>
              <a:t>2018-08-01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2CD3B-FDDF-4998-970C-76E6E0BEC65F}" type="slidenum">
              <a:rPr lang="ko-KR" altLang="en-US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sldNum="0" hdr="0" ftr="0" dt="0"/>
  <p:txStyles>
    <p:titleStyle>
      <a:lvl1pPr algn="ctr" defTabSz="9144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" rtl="0" eaLnBrk="1" latinLnBrk="1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" rtl="0" eaLnBrk="1" latinLnBrk="1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" rtl="0" eaLnBrk="1" latinLnBrk="1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" rtl="0" eaLnBrk="1" latinLnBrk="1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" rtl="0" eaLnBrk="1" latinLnBrk="1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alphaModFix amt="45000"/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ctrTitle"/>
          </p:nvPr>
        </p:nvSpPr>
        <p:spPr>
          <a:xfrm>
            <a:off x="685799" y="1484757"/>
            <a:ext cx="7772400" cy="147002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tabLst>
                <a:tab pos="3060382" algn="l"/>
                <a:tab pos="3150394" algn="l"/>
              </a:tabLst>
            </a:pPr>
            <a:r>
              <a:rPr lang="ko-KR" altLang="en-US" sz="5000" i="1">
                <a:solidFill>
                  <a:schemeClr val="accent3">
                    <a:lumMod val="90000"/>
                  </a:schemeClr>
                </a:solidFill>
                <a:effectLst>
                  <a:outerShdw blurRad="38100" dist="38100" dir="2700000" algn="tl" rotWithShape="0">
                    <a:srgbClr val="000000">
                      <a:alpha val="40000"/>
                    </a:srgbClr>
                  </a:outerShdw>
                </a:effectLst>
                <a:latin typeface="한컴 백제 B"/>
                <a:ea typeface="한컴 백제 B"/>
              </a:rPr>
              <a:t>자동차 엔진오일에 대하여</a:t>
            </a:r>
          </a:p>
        </p:txBody>
      </p:sp>
      <p:sp>
        <p:nvSpPr>
          <p:cNvPr id="3" name="직사각형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endParaRPr lang="ko-KR" altLang="en-US"/>
          </a:p>
          <a:p>
            <a:pPr algn="r"/>
            <a:endParaRPr lang="ko-KR" altLang="en-US"/>
          </a:p>
          <a:p>
            <a:pPr algn="r"/>
            <a:r>
              <a:rPr lang="ko-KR" altLang="en-US" b="1" i="1">
                <a:solidFill>
                  <a:schemeClr val="tx1"/>
                </a:solidFill>
                <a:latin typeface="굴림체"/>
                <a:ea typeface="굴림체"/>
              </a:rPr>
              <a:t>  김 우 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>
            <a:spLocks noGrp="1"/>
          </p:cNvSpPr>
          <p:nvPr>
            <p:ph type="subTitle" idx="1"/>
          </p:nvPr>
        </p:nvSpPr>
        <p:spPr>
          <a:xfrm>
            <a:off x="685800" y="2204847"/>
            <a:ext cx="7772400" cy="4248531"/>
          </a:xfrm>
          <a:blipFill rotWithShape="1">
            <a:blip r:embed="rId3">
              <a:alphaModFix amt="73000"/>
              <a:lum/>
            </a:blip>
            <a:stretch>
              <a:fillRect/>
            </a:stretch>
          </a:blip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ko-KR" altLang="en-US" sz="2700" b="1" i="0" spc="5">
                <a:solidFill>
                  <a:srgbClr val="FFFF00"/>
                </a:solidFill>
                <a:latin typeface="굴림체"/>
                <a:ea typeface="굴림체"/>
              </a:rPr>
              <a:t>.</a:t>
            </a:r>
            <a:r>
              <a:rPr lang="ko-KR" altLang="en-US" sz="2700" b="1" i="0" spc="5">
                <a:solidFill>
                  <a:schemeClr val="tx1"/>
                </a:solidFill>
                <a:latin typeface="한컴 바겐세일 M"/>
                <a:ea typeface="한컴 바겐세일 M"/>
              </a:rPr>
              <a:t>엔진은 열에 쉽게 노출되었다 식기를 반복한다. 그로인해 엔진오일 라인에 수분</a:t>
            </a:r>
            <a:r>
              <a:rPr lang="ko-KR" altLang="en-US" sz="2400" i="0" spc="5">
                <a:solidFill>
                  <a:schemeClr val="tx1"/>
                </a:solidFill>
                <a:latin typeface="한컴 바겐세일 M"/>
                <a:ea typeface="한컴 바겐세일 M"/>
              </a:rPr>
              <a:t>(※밀키현상)</a:t>
            </a:r>
            <a:r>
              <a:rPr lang="ko-KR" altLang="en-US" sz="2700" b="1" i="0" spc="5">
                <a:solidFill>
                  <a:schemeClr val="tx1"/>
                </a:solidFill>
                <a:latin typeface="한컴 바겐세일 M"/>
                <a:ea typeface="한컴 바겐세일 M"/>
              </a:rPr>
              <a:t>, 부식, 산화, 변형등을 방지하기 위해 더 향상된 오일을 사용하게 되었고 퍼포먼스차량, 레이싱차량에는 첨가제를 넣어 엔진오일의 효율을 극대화 시키게끔 한다.</a:t>
            </a:r>
          </a:p>
          <a:p>
            <a:pPr algn="l"/>
            <a:r>
              <a:rPr lang="ko-KR" altLang="en-US" sz="2700" b="1" i="0" spc="5">
                <a:solidFill>
                  <a:schemeClr val="tx1"/>
                </a:solidFill>
                <a:latin typeface="한컴 바겐세일 M"/>
                <a:ea typeface="한컴 바겐세일 M"/>
              </a:rPr>
              <a:t> 첨가제의 주 재료로는 청정,분산제,산화방지제,유화제,소포제(거품방지제),점도지수향상제,유동점강하제,부식방지제, 최근들어선 나노입자를 화합해 쓰는 등 극한의 상황에서도 엔진구동에 무리가 없도록 도와주는 화학첨가제등이 있다.</a:t>
            </a:r>
          </a:p>
        </p:txBody>
      </p:sp>
      <p:sp>
        <p:nvSpPr>
          <p:cNvPr id="4" name="직사각형 3"/>
          <p:cNvSpPr>
            <a:spLocks noGrp="1"/>
          </p:cNvSpPr>
          <p:nvPr>
            <p:ph type="ctrTitle"/>
          </p:nvPr>
        </p:nvSpPr>
        <p:spPr>
          <a:xfrm>
            <a:off x="685800" y="302768"/>
            <a:ext cx="7772400" cy="1470025"/>
          </a:xfrm>
          <a:prstGeom prst="wedgeRectCallout">
            <a:avLst>
              <a:gd name="adj1" fmla="val -20833"/>
              <a:gd name="adj2" fmla="val 62500"/>
            </a:avLst>
          </a:prstGeom>
          <a:gradFill flip="xy" rotWithShape="1">
            <a:gsLst>
              <a:gs pos="0">
                <a:schemeClr val="accent1">
                  <a:alpha val="100000"/>
                </a:schemeClr>
              </a:gs>
              <a:gs pos="100000">
                <a:schemeClr val="bg1">
                  <a:alpha val="100000"/>
                </a:schemeClr>
              </a:gs>
            </a:gsLst>
            <a:lin ang="2700000" scaled="1"/>
            <a:tileRect/>
          </a:gradFill>
          <a:effectLst>
            <a:outerShdw blurRad="294696" dist="76200" algn="ctr" rotWithShape="0">
              <a:srgbClr val="000000">
                <a:alpha val="50000"/>
              </a:srgbClr>
            </a:outerShdw>
            <a:softEdge rad="127000"/>
          </a:effectLst>
        </p:spPr>
        <p:style>
          <a:lnRef idx="2">
            <a:schemeClr val="accent6">
              <a:shade val="2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ko-KR" altLang="en-US">
                <a:solidFill>
                  <a:srgbClr val="FF0000"/>
                </a:solidFill>
              </a:rPr>
              <a:t>5-1 . 엔진오일 첨가제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xy" rotWithShape="1">
          <a:gsLst>
            <a:gs pos="0">
              <a:srgbClr val="A7E8FF">
                <a:alpha val="100000"/>
              </a:srgbClr>
            </a:gs>
            <a:gs pos="65000">
              <a:srgbClr val="EFF9FF">
                <a:alpha val="100000"/>
              </a:srgbClr>
            </a:gs>
            <a:gs pos="100000">
              <a:srgbClr val="B9EEFF">
                <a:alpha val="100000"/>
              </a:srgbClr>
            </a:gs>
          </a:gsLst>
          <a:lin ang="1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1200"/>
          </a:xfrm>
          <a:gradFill flip="xy" rotWithShape="1">
            <a:gsLst>
              <a:gs pos="9000">
                <a:srgbClr val="44014F">
                  <a:alpha val="58000"/>
                </a:srgbClr>
              </a:gs>
              <a:gs pos="35000">
                <a:srgbClr val="970EFE">
                  <a:alpha val="100000"/>
                </a:srgbClr>
              </a:gs>
              <a:gs pos="83000">
                <a:srgbClr val="FE1AA2">
                  <a:alpha val="100000"/>
                </a:srgbClr>
              </a:gs>
              <a:gs pos="92000">
                <a:srgbClr val="E70B6F">
                  <a:alpha val="100000"/>
                </a:srgbClr>
              </a:gs>
            </a:gsLst>
            <a:lin ang="13500000" scaled="1"/>
            <a:tileRect/>
          </a:gradFill>
          <a:effectLst>
            <a:glow rad="127000">
              <a:schemeClr val="accent6">
                <a:satMod val="175000"/>
                <a:alpha val="50000"/>
              </a:schemeClr>
            </a:glow>
            <a:outerShdw blurRad="76200" dist="76200" dir="10800000" algn="ctr" rotWithShape="0">
              <a:srgbClr val="000000">
                <a:alpha val="50000"/>
              </a:srgbClr>
            </a:outerShdw>
            <a:softEdge rad="63500"/>
          </a:effectLst>
        </p:spPr>
        <p:txBody>
          <a:bodyPr/>
          <a:lstStyle/>
          <a:p>
            <a:r>
              <a:rPr lang="ko-KR" altLang="en-US" sz="5000">
                <a:solidFill>
                  <a:schemeClr val="tx2">
                    <a:lumMod val="70000"/>
                  </a:schemeClr>
                </a:solidFill>
                <a:latin typeface="한컴 쿨재즈 B"/>
                <a:ea typeface="한컴 쿨재즈 B"/>
              </a:rPr>
              <a:t>※ 밀키현상이란?</a:t>
            </a:r>
          </a:p>
        </p:txBody>
      </p:sp>
      <p:sp>
        <p:nvSpPr>
          <p:cNvPr id="6" name="직사각형 5"/>
          <p:cNvSpPr>
            <a:spLocks noGrp="1"/>
          </p:cNvSpPr>
          <p:nvPr>
            <p:ph sz="half" idx="1"/>
          </p:nvPr>
        </p:nvSpPr>
        <p:spPr>
          <a:xfrm>
            <a:off x="179451" y="1600200"/>
            <a:ext cx="4114800" cy="4637151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ko-KR" altLang="en-US" dirty="0">
                <a:solidFill>
                  <a:schemeClr val="accent2">
                    <a:lumMod val="90000"/>
                  </a:schemeClr>
                </a:solidFill>
                <a:latin typeface="MD개성체"/>
                <a:ea typeface="MD개성체"/>
              </a:rPr>
              <a:t>  </a:t>
            </a:r>
            <a:r>
              <a:rPr lang="ko-KR" altLang="en-US" sz="4000" dirty="0">
                <a:solidFill>
                  <a:schemeClr val="accent2">
                    <a:lumMod val="90000"/>
                  </a:schemeClr>
                </a:solidFill>
                <a:latin typeface="MD개성체"/>
                <a:ea typeface="MD개성체"/>
              </a:rPr>
              <a:t>  </a:t>
            </a:r>
            <a:r>
              <a:rPr lang="ko-KR" altLang="en-US" sz="8000" dirty="0">
                <a:solidFill>
                  <a:schemeClr val="accent2">
                    <a:lumMod val="90000"/>
                  </a:schemeClr>
                </a:solidFill>
                <a:latin typeface="MD개성체"/>
                <a:ea typeface="MD개성체"/>
              </a:rPr>
              <a:t>엔진</a:t>
            </a:r>
            <a:r>
              <a:rPr lang="ko-KR" altLang="en-US" sz="8000" b="0" i="0" spc="5" dirty="0">
                <a:solidFill>
                  <a:schemeClr val="accent2">
                    <a:lumMod val="90000"/>
                  </a:schemeClr>
                </a:solidFill>
                <a:latin typeface="MD개성체"/>
                <a:ea typeface="MD개성체"/>
              </a:rPr>
              <a:t>이 정상인 상태에서 </a:t>
            </a:r>
            <a:r>
              <a:rPr lang="ko-KR" altLang="en-US" sz="8000" dirty="0" err="1">
                <a:solidFill>
                  <a:schemeClr val="accent2">
                    <a:lumMod val="90000"/>
                  </a:schemeClr>
                </a:solidFill>
                <a:latin typeface="MD개성체"/>
                <a:ea typeface="MD개성체"/>
              </a:rPr>
              <a:t>연소과정중</a:t>
            </a:r>
            <a:r>
              <a:rPr lang="ko-KR" altLang="en-US" sz="8000" dirty="0">
                <a:solidFill>
                  <a:schemeClr val="accent2">
                    <a:lumMod val="90000"/>
                  </a:schemeClr>
                </a:solidFill>
                <a:latin typeface="MD개성체"/>
                <a:ea typeface="MD개성체"/>
              </a:rPr>
              <a:t> 수분이 생기게 되고 배기밸브를 통하여 배출되나 일부의 </a:t>
            </a:r>
            <a:r>
              <a:rPr lang="ko-KR" altLang="en-US" sz="8000" b="1" dirty="0">
                <a:solidFill>
                  <a:schemeClr val="accent5">
                    <a:lumMod val="90000"/>
                  </a:schemeClr>
                </a:solidFill>
                <a:latin typeface="MD개성체"/>
                <a:ea typeface="MD개성체"/>
              </a:rPr>
              <a:t>수분</a:t>
            </a:r>
            <a:r>
              <a:rPr lang="ko-KR" altLang="en-US" sz="8000" dirty="0">
                <a:solidFill>
                  <a:schemeClr val="accent2">
                    <a:lumMod val="90000"/>
                  </a:schemeClr>
                </a:solidFill>
                <a:latin typeface="MD개성체"/>
                <a:ea typeface="MD개성체"/>
              </a:rPr>
              <a:t>이 연소실에 남아 크랭크케이스로 유입이 된다.</a:t>
            </a:r>
          </a:p>
          <a:p>
            <a:pPr>
              <a:buNone/>
            </a:pPr>
            <a:r>
              <a:rPr lang="ko-KR" altLang="en-US" sz="8000" dirty="0">
                <a:solidFill>
                  <a:schemeClr val="accent2">
                    <a:lumMod val="90000"/>
                  </a:schemeClr>
                </a:solidFill>
                <a:latin typeface="MD개성체"/>
                <a:ea typeface="MD개성체"/>
              </a:rPr>
              <a:t>   이 수분은 대게 </a:t>
            </a:r>
            <a:r>
              <a:rPr lang="ko-KR" altLang="en-US" sz="8000" dirty="0" err="1">
                <a:solidFill>
                  <a:schemeClr val="accent2">
                    <a:lumMod val="90000"/>
                  </a:schemeClr>
                </a:solidFill>
                <a:latin typeface="MD개성체"/>
                <a:ea typeface="MD개성체"/>
              </a:rPr>
              <a:t>엔진열에</a:t>
            </a:r>
            <a:r>
              <a:rPr lang="ko-KR" altLang="en-US" sz="8000" dirty="0">
                <a:solidFill>
                  <a:schemeClr val="accent2">
                    <a:lumMod val="90000"/>
                  </a:schemeClr>
                </a:solidFill>
                <a:latin typeface="MD개성체"/>
                <a:ea typeface="MD개성체"/>
              </a:rPr>
              <a:t> 의해 증발하나 </a:t>
            </a:r>
            <a:r>
              <a:rPr lang="ko-KR" altLang="en-US" sz="8000" u="sng" dirty="0">
                <a:solidFill>
                  <a:schemeClr val="accent2">
                    <a:lumMod val="90000"/>
                  </a:schemeClr>
                </a:solidFill>
                <a:latin typeface="MD개성체"/>
                <a:ea typeface="MD개성체"/>
              </a:rPr>
              <a:t>짧은 운행조건</a:t>
            </a:r>
            <a:r>
              <a:rPr lang="ko-KR" altLang="en-US" sz="8000" dirty="0">
                <a:solidFill>
                  <a:schemeClr val="accent2">
                    <a:lumMod val="90000"/>
                  </a:schemeClr>
                </a:solidFill>
                <a:latin typeface="MD개성체"/>
                <a:ea typeface="MD개성체"/>
              </a:rPr>
              <a:t>을 </a:t>
            </a:r>
            <a:r>
              <a:rPr lang="ko-KR" altLang="en-US" sz="8000" dirty="0" err="1">
                <a:solidFill>
                  <a:schemeClr val="accent2">
                    <a:lumMod val="90000"/>
                  </a:schemeClr>
                </a:solidFill>
                <a:latin typeface="MD개성체"/>
                <a:ea typeface="MD개성체"/>
              </a:rPr>
              <a:t>가진차량</a:t>
            </a:r>
            <a:r>
              <a:rPr lang="ko-KR" altLang="en-US" sz="8000" b="0" i="0" spc="5" dirty="0" err="1">
                <a:solidFill>
                  <a:schemeClr val="accent2">
                    <a:lumMod val="90000"/>
                  </a:schemeClr>
                </a:solidFill>
                <a:latin typeface="MD개성체"/>
                <a:ea typeface="MD개성체"/>
              </a:rPr>
              <a:t>이나</a:t>
            </a:r>
            <a:r>
              <a:rPr lang="ko-KR" altLang="en-US" sz="8000" b="0" i="0" spc="5" dirty="0">
                <a:solidFill>
                  <a:schemeClr val="accent2">
                    <a:lumMod val="90000"/>
                  </a:schemeClr>
                </a:solidFill>
                <a:latin typeface="MD개성체"/>
                <a:ea typeface="MD개성체"/>
              </a:rPr>
              <a:t> 오일관리가 제대로 이루어지지 않은 차량에서 일교차가 큰 </a:t>
            </a:r>
            <a:r>
              <a:rPr lang="ko-KR" altLang="en-US" sz="8000" b="0" i="0" u="sng" spc="5" dirty="0">
                <a:solidFill>
                  <a:schemeClr val="accent2">
                    <a:lumMod val="90000"/>
                  </a:schemeClr>
                </a:solidFill>
                <a:latin typeface="MD개성체"/>
                <a:ea typeface="MD개성체"/>
              </a:rPr>
              <a:t>초겨울</a:t>
            </a:r>
            <a:r>
              <a:rPr lang="ko-KR" altLang="en-US" sz="8000" b="0" i="0" spc="5" dirty="0">
                <a:solidFill>
                  <a:schemeClr val="accent2">
                    <a:lumMod val="90000"/>
                  </a:schemeClr>
                </a:solidFill>
                <a:latin typeface="MD개성체"/>
                <a:ea typeface="MD개성체"/>
              </a:rPr>
              <a:t>에 많이 발생한다. 이 수분은 엔진 </a:t>
            </a:r>
            <a:r>
              <a:rPr lang="ko-KR" altLang="en-US" sz="8000" b="0" i="0" spc="5" dirty="0" err="1">
                <a:solidFill>
                  <a:schemeClr val="accent2">
                    <a:lumMod val="90000"/>
                  </a:schemeClr>
                </a:solidFill>
                <a:latin typeface="MD개성체"/>
                <a:ea typeface="MD개성체"/>
              </a:rPr>
              <a:t>로커암커버에</a:t>
            </a:r>
            <a:r>
              <a:rPr lang="ko-KR" altLang="en-US" sz="8000" b="0" i="0" spc="5" dirty="0">
                <a:solidFill>
                  <a:schemeClr val="accent2">
                    <a:lumMod val="90000"/>
                  </a:schemeClr>
                </a:solidFill>
                <a:latin typeface="MD개성체"/>
                <a:ea typeface="MD개성체"/>
              </a:rPr>
              <a:t> 쌓이게 되고 </a:t>
            </a:r>
            <a:r>
              <a:rPr lang="ko-KR" altLang="en-US" sz="8000" b="0" i="0" spc="5" dirty="0" err="1">
                <a:solidFill>
                  <a:schemeClr val="accent2">
                    <a:lumMod val="90000"/>
                  </a:schemeClr>
                </a:solidFill>
                <a:latin typeface="MD개성체"/>
                <a:ea typeface="MD개성체"/>
              </a:rPr>
              <a:t>캠축이</a:t>
            </a:r>
            <a:r>
              <a:rPr lang="ko-KR" altLang="en-US" sz="8000" b="0" i="0" spc="5" dirty="0">
                <a:solidFill>
                  <a:schemeClr val="accent2">
                    <a:lumMod val="90000"/>
                  </a:schemeClr>
                </a:solidFill>
                <a:latin typeface="MD개성체"/>
                <a:ea typeface="MD개성체"/>
              </a:rPr>
              <a:t> 회전하며 비산한 엔진오일과 만나 하얗게 변하는 것이다.</a:t>
            </a:r>
          </a:p>
        </p:txBody>
      </p:sp>
      <p:pic>
        <p:nvPicPr>
          <p:cNvPr id="8" name="그림 7"/>
          <p:cNvPicPr/>
          <p:nvPr/>
        </p:nvPicPr>
        <p:blipFill rotWithShape="1">
          <a:blip r:embed="rId2">
            <a:alphaModFix/>
            <a:lum/>
          </a:blip>
          <a:stretch>
            <a:fillRect/>
          </a:stretch>
        </p:blipFill>
        <p:spPr>
          <a:xfrm>
            <a:off x="4860036" y="1600199"/>
            <a:ext cx="3998213" cy="46371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hp="http://schemas.haansoft.com/office/presentation/8.0" xmlns:dsp="http://schemas.microsoft.com/office/drawing/2008/diagram" xmlns:dgm="http://schemas.openxmlformats.org/drawingml/2006/diagram" xmlns:c="http://schemas.openxmlformats.org/drawingml/2006/chart" xmlns="" Requires="hp">
      <p:transition xmlns:mc="http://schemas.openxmlformats.org/markup-compatibility/2006" xmlns:hp="http://schemas.haansoft.com/office/presentation/8.0" spd="med" mc:Ignorable="hp" hp:hslDur="1400">
        <hp:hncExtTransition type="doorway" attr="None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alphaModFix amt="43000"/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>
          <a:xfrm>
            <a:off x="457200" y="1916811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ko-KR" altLang="en-US" dirty="0">
                <a:solidFill>
                  <a:srgbClr val="FF0000"/>
                </a:solidFill>
                <a:latin typeface="한컴 바겐세일 M"/>
                <a:ea typeface="한컴 바겐세일 M"/>
              </a:rPr>
              <a:t>세척제(Flushing)</a:t>
            </a:r>
            <a:r>
              <a:rPr lang="ko-KR" altLang="en-US" dirty="0">
                <a:latin typeface="한컴 바겐세일 M"/>
                <a:ea typeface="한컴 바겐세일 M"/>
              </a:rPr>
              <a:t>는 </a:t>
            </a:r>
            <a:r>
              <a:rPr lang="ko-KR" altLang="en-US" dirty="0" err="1">
                <a:latin typeface="한컴 바겐세일 M"/>
                <a:ea typeface="한컴 바겐세일 M"/>
              </a:rPr>
              <a:t>오랜시간</a:t>
            </a:r>
            <a:r>
              <a:rPr lang="ko-KR" altLang="en-US" dirty="0">
                <a:latin typeface="한컴 바겐세일 M"/>
                <a:ea typeface="한컴 바겐세일 M"/>
              </a:rPr>
              <a:t> 열화나 산화로 인해 쌓인 </a:t>
            </a:r>
            <a:r>
              <a:rPr lang="ko-KR" altLang="en-US" dirty="0" err="1">
                <a:latin typeface="한컴 바겐세일 M"/>
                <a:ea typeface="한컴 바겐세일 M"/>
              </a:rPr>
              <a:t>바니시</a:t>
            </a:r>
            <a:r>
              <a:rPr lang="ko-KR" altLang="en-US" dirty="0">
                <a:latin typeface="한컴 바겐세일 M"/>
                <a:ea typeface="한컴 바겐세일 M"/>
              </a:rPr>
              <a:t>(Varnish)</a:t>
            </a:r>
            <a:r>
              <a:rPr lang="ko-KR" altLang="en-US" dirty="0" err="1">
                <a:latin typeface="한컴 바겐세일 M"/>
                <a:ea typeface="한컴 바겐세일 M"/>
              </a:rPr>
              <a:t>를</a:t>
            </a:r>
            <a:r>
              <a:rPr lang="ko-KR" altLang="en-US" dirty="0">
                <a:latin typeface="한컴 바겐세일 M"/>
                <a:ea typeface="한컴 바겐세일 M"/>
              </a:rPr>
              <a:t> 녹여주는 역할을 한다.</a:t>
            </a:r>
          </a:p>
          <a:p>
            <a:r>
              <a:rPr lang="ko-KR" altLang="en-US" dirty="0" err="1">
                <a:solidFill>
                  <a:srgbClr val="FF0000"/>
                </a:solidFill>
                <a:latin typeface="한컴 바겐세일 M"/>
                <a:ea typeface="한컴 바겐세일 M"/>
              </a:rPr>
              <a:t>코팅제</a:t>
            </a:r>
            <a:r>
              <a:rPr lang="ko-KR" altLang="en-US" dirty="0" err="1">
                <a:latin typeface="한컴 바겐세일 M"/>
                <a:ea typeface="한컴 바겐세일 M"/>
              </a:rPr>
              <a:t>는</a:t>
            </a:r>
            <a:r>
              <a:rPr lang="ko-KR" altLang="en-US" dirty="0">
                <a:latin typeface="한컴 바겐세일 M"/>
                <a:ea typeface="한컴 바겐세일 M"/>
              </a:rPr>
              <a:t> 실린더외벽 피스톤, 각종 베어링 면에 도포되어 초기 </a:t>
            </a:r>
            <a:r>
              <a:rPr lang="ko-KR" altLang="en-US" dirty="0" err="1">
                <a:latin typeface="한컴 바겐세일 M"/>
                <a:ea typeface="한컴 바겐세일 M"/>
              </a:rPr>
              <a:t>시동시</a:t>
            </a:r>
            <a:r>
              <a:rPr lang="ko-KR" altLang="en-US" dirty="0">
                <a:latin typeface="한컴 바겐세일 M"/>
                <a:ea typeface="한컴 바겐세일 M"/>
              </a:rPr>
              <a:t> 생길 수 있는 마찰,마모를 감소시켜준다.</a:t>
            </a:r>
          </a:p>
          <a:p>
            <a:r>
              <a:rPr lang="ko-KR" altLang="en-US" dirty="0">
                <a:latin typeface="한컴 바겐세일 M"/>
                <a:ea typeface="한컴 바겐세일 M"/>
              </a:rPr>
              <a:t>엔진오일 </a:t>
            </a:r>
            <a:r>
              <a:rPr lang="ko-KR" altLang="en-US" dirty="0">
                <a:solidFill>
                  <a:srgbClr val="FF0000"/>
                </a:solidFill>
                <a:latin typeface="한컴 바겐세일 M"/>
                <a:ea typeface="한컴 바겐세일 M"/>
              </a:rPr>
              <a:t>첨가제</a:t>
            </a:r>
            <a:r>
              <a:rPr lang="ko-KR" altLang="en-US" dirty="0">
                <a:latin typeface="한컴 바겐세일 M"/>
                <a:ea typeface="한컴 바겐세일 M"/>
              </a:rPr>
              <a:t>는 청정,</a:t>
            </a:r>
            <a:r>
              <a:rPr lang="ko-KR" altLang="en-US" dirty="0" err="1">
                <a:latin typeface="한컴 바겐세일 M"/>
                <a:ea typeface="한컴 바겐세일 M"/>
              </a:rPr>
              <a:t>분산제</a:t>
            </a:r>
            <a:r>
              <a:rPr lang="ko-KR" altLang="en-US" dirty="0">
                <a:latin typeface="한컴 바겐세일 M"/>
                <a:ea typeface="한컴 바겐세일 M"/>
              </a:rPr>
              <a:t>,</a:t>
            </a:r>
            <a:r>
              <a:rPr lang="ko-KR" altLang="en-US" dirty="0" err="1">
                <a:latin typeface="한컴 바겐세일 M"/>
                <a:ea typeface="한컴 바겐세일 M"/>
              </a:rPr>
              <a:t>극압제</a:t>
            </a:r>
            <a:r>
              <a:rPr lang="ko-KR" altLang="en-US" dirty="0">
                <a:latin typeface="한컴 바겐세일 M"/>
                <a:ea typeface="한컴 바겐세일 M"/>
              </a:rPr>
              <a:t>,산화방지제 등을 섞어 오일의 효과를 강화하거나 보조하는 역할을 한다. </a:t>
            </a:r>
          </a:p>
          <a:p>
            <a:pPr>
              <a:buNone/>
            </a:pPr>
            <a:r>
              <a:rPr lang="ko-KR" altLang="en-US" dirty="0">
                <a:latin typeface="한컴 바겐세일 M"/>
                <a:ea typeface="한컴 바겐세일 M"/>
              </a:rPr>
              <a:t>    이러한 첨가제들은 주로 </a:t>
            </a:r>
            <a:r>
              <a:rPr lang="ko-KR" altLang="en-US" dirty="0" err="1">
                <a:latin typeface="한컴 바겐세일 M"/>
                <a:ea typeface="한컴 바겐세일 M"/>
              </a:rPr>
              <a:t>레이싱차량에</a:t>
            </a:r>
            <a:r>
              <a:rPr lang="ko-KR" altLang="en-US" dirty="0">
                <a:latin typeface="한컴 바겐세일 M"/>
                <a:ea typeface="한컴 바겐세일 M"/>
              </a:rPr>
              <a:t> 주입하였으나 최근엔 차량관리 목적으로 </a:t>
            </a:r>
            <a:r>
              <a:rPr lang="ko-KR" altLang="en-US" dirty="0" err="1">
                <a:latin typeface="한컴 바겐세일 M"/>
                <a:ea typeface="한컴 바겐세일 M"/>
              </a:rPr>
              <a:t>많은사람들이</a:t>
            </a:r>
            <a:r>
              <a:rPr lang="ko-KR" altLang="en-US" dirty="0">
                <a:latin typeface="한컴 바겐세일 M"/>
                <a:ea typeface="한컴 바겐세일 M"/>
              </a:rPr>
              <a:t> 사용한다.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685800" y="274637"/>
            <a:ext cx="7772400" cy="1470025"/>
          </a:xfrm>
          <a:prstGeom prst="wedgeRectCallout">
            <a:avLst>
              <a:gd name="adj1" fmla="val -20833"/>
              <a:gd name="adj2" fmla="val 62500"/>
            </a:avLst>
          </a:prstGeom>
          <a:gradFill flip="xy" rotWithShape="1">
            <a:gsLst>
              <a:gs pos="0">
                <a:schemeClr val="accent1">
                  <a:alpha val="100000"/>
                </a:schemeClr>
              </a:gs>
              <a:gs pos="100000">
                <a:schemeClr val="bg1">
                  <a:alpha val="100000"/>
                </a:schemeClr>
              </a:gs>
            </a:gsLst>
            <a:lin ang="2700000" scaled="1"/>
            <a:tileRect/>
          </a:gradFill>
          <a:effectLst>
            <a:outerShdw blurRad="294696" dist="76200" algn="ctr" rotWithShape="0">
              <a:srgbClr val="000000">
                <a:alpha val="50000"/>
              </a:srgbClr>
            </a:outerShdw>
            <a:softEdge rad="127000"/>
          </a:effectLst>
        </p:spPr>
        <p:style>
          <a:lnRef idx="2">
            <a:schemeClr val="accent6">
              <a:shade val="2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anchor="ctr"/>
          <a:lstStyle/>
          <a:p>
            <a:pPr algn="l" latinLnBrk="1" hangingPunct="1">
              <a:spcBef>
                <a:spcPct val="0"/>
              </a:spcBef>
              <a:buNone/>
            </a:pPr>
            <a:r>
              <a:rPr lang="ko-KR" altLang="en-US" sz="4400" b="0" i="0" spc="5">
                <a:solidFill>
                  <a:srgbClr val="FF0000"/>
                </a:solidFill>
                <a:latin typeface="+mj-lt"/>
                <a:ea typeface="+mj-ea"/>
                <a:cs typeface="+mj-cs"/>
              </a:rPr>
              <a:t>5-2 . 엔진오일 첨가제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xy" rotWithShape="1">
          <a:gsLst>
            <a:gs pos="0">
              <a:srgbClr val="B1FDBE">
                <a:alpha val="100000"/>
              </a:srgbClr>
            </a:gs>
            <a:gs pos="65000">
              <a:srgbClr val="F1FFCD">
                <a:alpha val="100000"/>
              </a:srgbClr>
            </a:gs>
            <a:gs pos="100000">
              <a:srgbClr val="D0FDA3">
                <a:alpha val="100000"/>
              </a:srgbClr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457200" y="2858400"/>
            <a:ext cx="8229600" cy="1141200"/>
          </a:xfrm>
          <a:prstGeom prst="horizontalScroll">
            <a:avLst>
              <a:gd name="adj" fmla="val 12500"/>
            </a:avLst>
          </a:prstGeom>
          <a:gradFill flip="xy" rotWithShape="1">
            <a:gsLst>
              <a:gs pos="0">
                <a:srgbClr val="018CC7">
                  <a:alpha val="100000"/>
                </a:srgbClr>
              </a:gs>
              <a:gs pos="39000">
                <a:srgbClr val="17A3DB">
                  <a:alpha val="100000"/>
                </a:srgbClr>
              </a:gs>
              <a:gs pos="66000">
                <a:srgbClr val="2878A9">
                  <a:alpha val="100000"/>
                </a:srgbClr>
              </a:gs>
              <a:gs pos="100000">
                <a:srgbClr val="154667">
                  <a:alpha val="100000"/>
                </a:srgbClr>
              </a:gs>
              <a:gs pos="42000">
                <a:srgbClr val="018CC7">
                  <a:alpha val="100000"/>
                </a:srgbClr>
              </a:gs>
              <a:gs pos="18000">
                <a:srgbClr val="018CC7">
                  <a:alpha val="100000"/>
                </a:srgbClr>
              </a:gs>
              <a:gs pos="23000">
                <a:srgbClr val="018CC7">
                  <a:alpha val="100000"/>
                </a:srgbClr>
              </a:gs>
              <a:gs pos="28000">
                <a:srgbClr val="018CC7">
                  <a:alpha val="100000"/>
                </a:srgbClr>
              </a:gs>
              <a:gs pos="72000">
                <a:srgbClr val="018CC7">
                  <a:alpha val="100000"/>
                </a:srgbClr>
              </a:gs>
            </a:gsLst>
            <a:lin ang="8100000" scaled="1"/>
            <a:tileRect/>
          </a:gradFill>
        </p:spPr>
        <p:txBody>
          <a:bodyPr wrap="square">
            <a:normAutofit fontScale="90000"/>
          </a:bodyPr>
          <a:lstStyle/>
          <a:p>
            <a:r>
              <a:rPr lang="ko-KR" altLang="en-US" sz="7997">
                <a:solidFill>
                  <a:srgbClr val="FFFF00"/>
                </a:solidFill>
                <a:latin typeface="양재난초체M"/>
                <a:ea typeface="양재난초체M"/>
                <a:cs typeface="맑은 고딕"/>
              </a:rPr>
              <a:t>감사합니다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alphaModFix amt="74000"/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ko-KR" altLang="en-US" b="1" i="1" dirty="0" smtClean="0">
                <a:solidFill>
                  <a:srgbClr val="1B1760"/>
                </a:solidFill>
                <a:latin typeface="문체부 쓰기 정체"/>
                <a:ea typeface="문체부 쓰기 정체"/>
              </a:rPr>
              <a:t>수</a:t>
            </a:r>
            <a:r>
              <a:rPr lang="ko-KR" altLang="en-US" b="1" i="1" dirty="0">
                <a:solidFill>
                  <a:srgbClr val="1B1760"/>
                </a:solidFill>
                <a:latin typeface="문체부 쓰기 정체"/>
                <a:ea typeface="문체부 쓰기 정체"/>
              </a:rPr>
              <a:t>업</a:t>
            </a:r>
            <a:r>
              <a:rPr lang="ko-KR" altLang="en-US" b="1" i="1" dirty="0" smtClean="0">
                <a:solidFill>
                  <a:srgbClr val="1B1760"/>
                </a:solidFill>
                <a:latin typeface="문체부 쓰기 정체"/>
                <a:ea typeface="문체부 쓰기 정체"/>
              </a:rPr>
              <a:t> </a:t>
            </a:r>
            <a:r>
              <a:rPr lang="ko-KR" altLang="en-US" b="1" i="1" dirty="0">
                <a:solidFill>
                  <a:srgbClr val="1B1760"/>
                </a:solidFill>
                <a:latin typeface="문체부 쓰기 정체"/>
                <a:ea typeface="문체부 쓰기 정체"/>
              </a:rPr>
              <a:t>내용</a:t>
            </a:r>
          </a:p>
        </p:txBody>
      </p:sp>
      <p:sp>
        <p:nvSpPr>
          <p:cNvPr id="5" name="직사각형 4"/>
          <p:cNvSpPr>
            <a:spLocks noGrp="1"/>
          </p:cNvSpPr>
          <p:nvPr>
            <p:ph type="body" sz="quarter" idx="14"/>
          </p:nvPr>
        </p:nvSpPr>
        <p:spPr>
          <a:xfrm>
            <a:off x="630919" y="1772793"/>
            <a:ext cx="8055881" cy="4896612"/>
          </a:xfrm>
        </p:spPr>
        <p:txBody>
          <a:bodyPr/>
          <a:lstStyle/>
          <a:p>
            <a:r>
              <a:rPr lang="ko-KR" altLang="en-US" sz="3500">
                <a:solidFill>
                  <a:srgbClr val="0000FF"/>
                </a:solidFill>
                <a:latin typeface="양재소슬체S"/>
                <a:ea typeface="양재소슬체S"/>
              </a:rPr>
              <a:t>1. 엔진오일의 역할</a:t>
            </a:r>
          </a:p>
          <a:p>
            <a:r>
              <a:rPr lang="ko-KR" altLang="en-US" sz="3500">
                <a:solidFill>
                  <a:srgbClr val="0000FF"/>
                </a:solidFill>
                <a:latin typeface="양재소슬체S"/>
                <a:ea typeface="양재소슬체S"/>
              </a:rPr>
              <a:t>2. 엔진오일의 종류</a:t>
            </a:r>
          </a:p>
          <a:p>
            <a:r>
              <a:rPr lang="ko-KR" altLang="en-US" sz="3500">
                <a:solidFill>
                  <a:srgbClr val="0000FF"/>
                </a:solidFill>
                <a:latin typeface="양재소슬체S"/>
                <a:ea typeface="양재소슬체S"/>
              </a:rPr>
              <a:t>3. 엔진오일의 규격</a:t>
            </a:r>
          </a:p>
          <a:p>
            <a:r>
              <a:rPr lang="ko-KR" altLang="en-US" sz="3500">
                <a:solidFill>
                  <a:srgbClr val="0000FF"/>
                </a:solidFill>
                <a:latin typeface="양재소슬체S"/>
                <a:ea typeface="양재소슬체S"/>
              </a:rPr>
              <a:t>4. 엔진오일의 점도</a:t>
            </a:r>
          </a:p>
          <a:p>
            <a:r>
              <a:rPr lang="ko-KR" altLang="en-US" sz="3500">
                <a:solidFill>
                  <a:srgbClr val="0000FF"/>
                </a:solidFill>
                <a:latin typeface="양재소슬체S"/>
                <a:ea typeface="양재소슬체S"/>
              </a:rPr>
              <a:t>5. 엔진오일 첨가제</a:t>
            </a: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xy" rotWithShape="1">
          <a:gsLst>
            <a:gs pos="0">
              <a:schemeClr val="accent3">
                <a:lumMod val="60000"/>
                <a:lumOff val="40000"/>
                <a:alpha val="100000"/>
              </a:schemeClr>
            </a:gs>
            <a:gs pos="100000">
              <a:schemeClr val="bg1">
                <a:alpha val="100000"/>
              </a:schemeClr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>
          <a:prstGeom prst="cloudCallout">
            <a:avLst>
              <a:gd name="adj1" fmla="val -20833"/>
              <a:gd name="adj2" fmla="val 62500"/>
            </a:avLst>
          </a:prstGeom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l"/>
            <a:r>
              <a:rPr lang="ko-KR" altLang="en-US" sz="4950">
                <a:latin typeface="Baskerville BT"/>
              </a:rPr>
              <a:t>1-1 . 엔진오일의 역할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ko-KR" altLang="en-US"/>
              <a:t>1.윤활작용</a:t>
            </a:r>
          </a:p>
          <a:p>
            <a:pPr>
              <a:buNone/>
            </a:pPr>
            <a:r>
              <a:rPr lang="ko-KR" altLang="en-US"/>
              <a:t>2.완충작용</a:t>
            </a:r>
          </a:p>
          <a:p>
            <a:pPr>
              <a:buNone/>
            </a:pPr>
            <a:r>
              <a:rPr lang="ko-KR" altLang="en-US"/>
              <a:t>3.냉각작용</a:t>
            </a:r>
          </a:p>
          <a:p>
            <a:pPr>
              <a:buNone/>
            </a:pPr>
            <a:r>
              <a:rPr lang="ko-KR" altLang="en-US"/>
              <a:t>4.방청작용</a:t>
            </a:r>
          </a:p>
          <a:p>
            <a:pPr>
              <a:buNone/>
            </a:pPr>
            <a:r>
              <a:rPr lang="ko-KR" altLang="en-US"/>
              <a:t>5.밀봉,기밀작용</a:t>
            </a:r>
          </a:p>
          <a:p>
            <a:pPr>
              <a:buNone/>
            </a:pPr>
            <a:r>
              <a:rPr lang="ko-KR" altLang="en-US"/>
              <a:t>6.청정작용</a:t>
            </a:r>
          </a:p>
          <a:p>
            <a:pPr>
              <a:buNone/>
            </a:pPr>
            <a:r>
              <a:rPr lang="ko-KR" altLang="en-US"/>
              <a:t>7.소음감소</a:t>
            </a:r>
          </a:p>
        </p:txBody>
      </p:sp>
      <p:pic>
        <p:nvPicPr>
          <p:cNvPr id="4" name="그림 3"/>
          <p:cNvPicPr/>
          <p:nvPr/>
        </p:nvPicPr>
        <p:blipFill rotWithShape="1">
          <a:blip r:embed="rId2">
            <a:alphaModFix/>
            <a:lum/>
          </a:blip>
          <a:stretch>
            <a:fillRect/>
          </a:stretch>
        </p:blipFill>
        <p:spPr>
          <a:xfrm>
            <a:off x="3697605" y="1617028"/>
            <a:ext cx="4618863" cy="4509135"/>
          </a:xfrm>
          <a:prstGeom prst="rect">
            <a:avLst/>
          </a:prstGeom>
          <a:effectLst>
            <a:softEdge rad="381000"/>
          </a:effectLst>
        </p:spPr>
      </p:pic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alphaModFix amt="45000"/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>
          <a:xfrm>
            <a:off x="457200" y="269748"/>
            <a:ext cx="8229600" cy="1143000"/>
          </a:xfrm>
          <a:prstGeom prst="cloudCallout">
            <a:avLst>
              <a:gd name="adj1" fmla="val -20833"/>
              <a:gd name="adj2" fmla="val 62500"/>
            </a:avLst>
          </a:prstGeom>
          <a:effectLst>
            <a:outerShdw blurRad="76200" dist="762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l"/>
            <a:r>
              <a:rPr lang="ko-KR" altLang="en-US" sz="4950">
                <a:latin typeface="Baskerville BT"/>
              </a:rPr>
              <a:t>1-2 . 엔진오일의 역할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ko-KR" altLang="en-US" sz="2500" dirty="0">
                <a:solidFill>
                  <a:schemeClr val="tx2"/>
                </a:solidFill>
              </a:rPr>
              <a:t>  </a:t>
            </a:r>
            <a:r>
              <a:rPr lang="ko-KR" altLang="en-US" sz="2200" dirty="0">
                <a:solidFill>
                  <a:schemeClr val="tx2"/>
                </a:solidFill>
                <a:latin typeface="양재소슬체S"/>
                <a:ea typeface="양재소슬체S"/>
              </a:rPr>
              <a:t>  엔진은 시동과 동시에 연소실 내부에서 폭발이 일어나고 많은 부품들이 서로 부딪히고 짓누르게 된다. </a:t>
            </a:r>
            <a:r>
              <a:rPr lang="ko-KR" altLang="en-US" sz="2200" dirty="0" err="1">
                <a:solidFill>
                  <a:schemeClr val="tx2"/>
                </a:solidFill>
                <a:latin typeface="양재소슬체S"/>
                <a:ea typeface="양재소슬체S"/>
              </a:rPr>
              <a:t>그로인해</a:t>
            </a:r>
            <a:r>
              <a:rPr lang="ko-KR" altLang="en-US" sz="2200" dirty="0">
                <a:solidFill>
                  <a:schemeClr val="tx2"/>
                </a:solidFill>
                <a:latin typeface="양재소슬체S"/>
                <a:ea typeface="양재소슬체S"/>
              </a:rPr>
              <a:t> 열과 진동이 많이 발생하게 된다. </a:t>
            </a:r>
          </a:p>
          <a:p>
            <a:pPr>
              <a:buNone/>
            </a:pPr>
            <a:r>
              <a:rPr lang="ko-KR" altLang="en-US" sz="2200" dirty="0">
                <a:solidFill>
                  <a:schemeClr val="tx2"/>
                </a:solidFill>
                <a:latin typeface="양재소슬체S"/>
                <a:ea typeface="양재소슬체S"/>
              </a:rPr>
              <a:t>    </a:t>
            </a:r>
          </a:p>
          <a:p>
            <a:pPr>
              <a:buNone/>
            </a:pPr>
            <a:r>
              <a:rPr lang="ko-KR" altLang="en-US" sz="2200" dirty="0">
                <a:solidFill>
                  <a:schemeClr val="tx2"/>
                </a:solidFill>
                <a:latin typeface="양재소슬체S"/>
                <a:ea typeface="양재소슬체S"/>
              </a:rPr>
              <a:t>    엔진오일은 </a:t>
            </a:r>
            <a:r>
              <a:rPr lang="ko-KR" altLang="en-US" sz="2300" b="1" dirty="0">
                <a:solidFill>
                  <a:schemeClr val="tx2"/>
                </a:solidFill>
                <a:latin typeface="양재소슬체S"/>
                <a:ea typeface="양재소슬체S"/>
              </a:rPr>
              <a:t>윤활작용</a:t>
            </a:r>
            <a:r>
              <a:rPr lang="ko-KR" altLang="en-US" sz="2200" b="0" dirty="0">
                <a:solidFill>
                  <a:schemeClr val="tx2"/>
                </a:solidFill>
                <a:latin typeface="양재소슬체S"/>
                <a:ea typeface="양재소슬체S"/>
              </a:rPr>
              <a:t>으로 </a:t>
            </a:r>
            <a:r>
              <a:rPr lang="ko-KR" altLang="en-US" sz="2200" dirty="0">
                <a:solidFill>
                  <a:schemeClr val="tx2"/>
                </a:solidFill>
                <a:latin typeface="양재소슬체S"/>
                <a:ea typeface="양재소슬체S"/>
              </a:rPr>
              <a:t>그러한 엔진내의 각 부품들끼리의 마찰력을 줄여  주어 부품내구성 및 </a:t>
            </a:r>
            <a:r>
              <a:rPr lang="ko-KR" altLang="en-US" sz="2300" dirty="0">
                <a:solidFill>
                  <a:schemeClr val="tx2"/>
                </a:solidFill>
                <a:latin typeface="양재소슬체S"/>
                <a:ea typeface="양재소슬체S"/>
              </a:rPr>
              <a:t>소음감소 완충작용</a:t>
            </a:r>
            <a:r>
              <a:rPr lang="ko-KR" altLang="en-US" sz="2200" dirty="0">
                <a:solidFill>
                  <a:schemeClr val="tx2"/>
                </a:solidFill>
                <a:latin typeface="양재소슬체S"/>
                <a:ea typeface="양재소슬체S"/>
              </a:rPr>
              <a:t> 등의 역할을 한다.</a:t>
            </a:r>
          </a:p>
          <a:p>
            <a:pPr>
              <a:buNone/>
            </a:pPr>
            <a:r>
              <a:rPr lang="ko-KR" altLang="en-US" sz="2200" dirty="0">
                <a:solidFill>
                  <a:schemeClr val="tx2"/>
                </a:solidFill>
                <a:latin typeface="양재소슬체S"/>
                <a:ea typeface="양재소슬체S"/>
              </a:rPr>
              <a:t>    </a:t>
            </a:r>
          </a:p>
          <a:p>
            <a:pPr>
              <a:buNone/>
            </a:pPr>
            <a:r>
              <a:rPr lang="ko-KR" altLang="en-US" sz="2200" dirty="0">
                <a:solidFill>
                  <a:schemeClr val="tx2"/>
                </a:solidFill>
                <a:latin typeface="양재소슬체S"/>
                <a:ea typeface="양재소슬체S"/>
              </a:rPr>
              <a:t>    또 밀봉,기밀작용,냉각작용,청정작용,방청작용 등으로 엔진 내부의 상태를 좋은 컨디션으로 유지시켜 주는데 도움을 준다.</a:t>
            </a:r>
          </a:p>
        </p:txBody>
      </p:sp>
    </p:spTree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alphaModFix amt="45000"/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1"/>
          <p:cNvSpPr>
            <a:spLocks noGrp="1"/>
          </p:cNvSpPr>
          <p:nvPr>
            <p:ph type="title"/>
          </p:nvPr>
        </p:nvSpPr>
        <p:spPr>
          <a:prstGeom prst="doubleWave">
            <a:avLst>
              <a:gd name="adj1" fmla="val 6250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ko-KR" altLang="en-US">
                <a:solidFill>
                  <a:srgbClr val="0000FF"/>
                </a:solidFill>
                <a:latin typeface="양재소슬체S"/>
                <a:ea typeface="양재소슬체S"/>
              </a:rPr>
              <a:t>2-1 . 엔진오일의 종류</a:t>
            </a:r>
            <a:r>
              <a:rPr lang="ko-KR" altLang="en-US"/>
              <a:t> </a:t>
            </a:r>
          </a:p>
        </p:txBody>
      </p:sp>
      <p:sp>
        <p:nvSpPr>
          <p:cNvPr id="5" name="직사각형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Constantia"/>
              </a:rPr>
              <a:t>엔진오일은 크게 </a:t>
            </a:r>
            <a:r>
              <a:rPr lang="ko-KR" altLang="en-US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nstantia"/>
              </a:rPr>
              <a:t>광유</a:t>
            </a:r>
            <a:r>
              <a:rPr lang="ko-KR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Constantia"/>
              </a:rPr>
              <a:t>, 합성유로 나뉜다</a:t>
            </a:r>
          </a:p>
          <a:p>
            <a:pPr>
              <a:buNone/>
            </a:pPr>
            <a:r>
              <a:rPr lang="ko-KR" altLang="en-US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바탕체"/>
                <a:ea typeface="바탕체"/>
                <a:cs typeface="한컴바탕"/>
                <a:sym typeface="한컴바탕"/>
              </a:rPr>
              <a:t>  </a:t>
            </a:r>
            <a:r>
              <a:rPr lang="ko-KR" altLang="en-US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바탕체"/>
                <a:ea typeface="바탕체"/>
                <a:cs typeface="한컴바탕"/>
                <a:sym typeface="한컴바탕"/>
              </a:rPr>
              <a:t> </a:t>
            </a:r>
            <a:r>
              <a:rPr lang="ko-KR" altLang="en-US" sz="25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바탕체"/>
                <a:ea typeface="바탕체"/>
                <a:cs typeface="한컴바탕"/>
                <a:sym typeface="한컴바탕"/>
              </a:rPr>
              <a:t>광유는</a:t>
            </a:r>
            <a:r>
              <a:rPr lang="ko-KR" altLang="en-US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바탕체"/>
                <a:ea typeface="바탕체"/>
                <a:cs typeface="한컴바탕"/>
                <a:sym typeface="한컴바탕"/>
              </a:rPr>
              <a:t> 원유의 정제과정 중 가장 찌꺼기가 많은 </a:t>
            </a:r>
            <a:r>
              <a:rPr lang="ko-KR" altLang="en-US" sz="25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바탕체"/>
                <a:ea typeface="바탕체"/>
                <a:cs typeface="한컴바탕"/>
                <a:sym typeface="한컴바탕"/>
              </a:rPr>
              <a:t>아스팔트유와</a:t>
            </a:r>
            <a:r>
              <a:rPr lang="ko-KR" altLang="en-US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바탕체"/>
                <a:ea typeface="바탕체"/>
                <a:cs typeface="한컴바탕"/>
                <a:sym typeface="한컴바탕"/>
              </a:rPr>
              <a:t> 중유 사이에서 추출해낸다. </a:t>
            </a:r>
          </a:p>
          <a:p>
            <a:pPr>
              <a:buNone/>
            </a:pPr>
            <a:r>
              <a:rPr lang="ko-KR" altLang="en-US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바탕체"/>
                <a:ea typeface="바탕체"/>
                <a:cs typeface="한컴바탕"/>
                <a:sym typeface="한컴바탕"/>
              </a:rPr>
              <a:t>   과거에 이러한 오일을 계속 </a:t>
            </a:r>
            <a:r>
              <a:rPr lang="ko-KR" altLang="en-US" sz="25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바탕체"/>
                <a:ea typeface="바탕체"/>
                <a:cs typeface="한컴바탕"/>
                <a:sym typeface="한컴바탕"/>
              </a:rPr>
              <a:t>사용하다보니</a:t>
            </a:r>
            <a:r>
              <a:rPr lang="ko-KR" altLang="en-US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바탕체"/>
                <a:ea typeface="바탕체"/>
                <a:cs typeface="한컴바탕"/>
                <a:sym typeface="한컴바탕"/>
              </a:rPr>
              <a:t> </a:t>
            </a:r>
            <a:r>
              <a:rPr lang="ko-KR" altLang="en-US" sz="25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바탕체"/>
                <a:ea typeface="바탕체"/>
                <a:cs typeface="한컴바탕"/>
                <a:sym typeface="한컴바탕"/>
              </a:rPr>
              <a:t>슬러지가</a:t>
            </a:r>
            <a:r>
              <a:rPr lang="ko-KR" altLang="en-US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바탕체"/>
                <a:ea typeface="바탕체"/>
                <a:cs typeface="한컴바탕"/>
                <a:sym typeface="한컴바탕"/>
              </a:rPr>
              <a:t> 많이 생기고 열에 의해서 점성이 쉽게 약해져 보완 </a:t>
            </a:r>
            <a:r>
              <a:rPr lang="ko-KR" altLang="en-US" sz="25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바탕체"/>
                <a:ea typeface="바탕체"/>
                <a:cs typeface="한컴바탕"/>
                <a:sym typeface="한컴바탕"/>
              </a:rPr>
              <a:t>해낸것이</a:t>
            </a:r>
            <a:r>
              <a:rPr lang="ko-KR" altLang="en-US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바탕체"/>
                <a:ea typeface="바탕체"/>
                <a:cs typeface="한컴바탕"/>
                <a:sym typeface="한컴바탕"/>
              </a:rPr>
              <a:t> </a:t>
            </a:r>
            <a:r>
              <a:rPr lang="en-US" altLang="ko-KR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바탕체"/>
                <a:ea typeface="바탕체"/>
                <a:cs typeface="한컴바탕"/>
                <a:sym typeface="한컴바탕"/>
              </a:rPr>
              <a:t>PAO(poly alpha olefin</a:t>
            </a:r>
            <a:r>
              <a:rPr lang="ko-KR" altLang="en-US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바탕체"/>
                <a:ea typeface="바탕체"/>
                <a:cs typeface="한컴바탕"/>
                <a:sym typeface="한컴바탕"/>
              </a:rPr>
              <a:t>)</a:t>
            </a:r>
            <a:r>
              <a:rPr lang="ko-KR" altLang="en-US" sz="25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바탕체"/>
                <a:ea typeface="바탕체"/>
                <a:cs typeface="한컴바탕"/>
                <a:sym typeface="한컴바탕"/>
              </a:rPr>
              <a:t>합성유다</a:t>
            </a:r>
            <a:r>
              <a:rPr lang="ko-KR" altLang="en-US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바탕체"/>
                <a:ea typeface="바탕체"/>
                <a:cs typeface="한컴바탕"/>
                <a:sym typeface="한컴바탕"/>
              </a:rPr>
              <a:t>. </a:t>
            </a:r>
          </a:p>
          <a:p>
            <a:pPr>
              <a:buNone/>
            </a:pPr>
            <a:r>
              <a:rPr lang="ko-KR" altLang="en-US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바탕체"/>
                <a:ea typeface="바탕체"/>
                <a:cs typeface="한컴바탕"/>
                <a:sym typeface="한컴바탕"/>
              </a:rPr>
              <a:t>   그러나 이 또한 비싼 가격으로 인해 기존 </a:t>
            </a:r>
            <a:r>
              <a:rPr lang="ko-KR" altLang="en-US" sz="25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바탕체"/>
                <a:ea typeface="바탕체"/>
                <a:cs typeface="한컴바탕"/>
                <a:sym typeface="한컴바탕"/>
              </a:rPr>
              <a:t>광유를</a:t>
            </a:r>
            <a:r>
              <a:rPr lang="ko-KR" altLang="en-US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바탕체"/>
                <a:ea typeface="바탕체"/>
                <a:cs typeface="한컴바탕"/>
                <a:sym typeface="한컴바탕"/>
              </a:rPr>
              <a:t> 한번 더 깨끗이 정제 후 첨가제등을 넣어 </a:t>
            </a:r>
            <a:r>
              <a:rPr lang="en-US" altLang="ko-KR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바탕체"/>
                <a:ea typeface="바탕체"/>
                <a:cs typeface="한컴바탕"/>
                <a:sym typeface="한컴바탕"/>
              </a:rPr>
              <a:t>VHVI</a:t>
            </a:r>
            <a:r>
              <a:rPr lang="ko-KR" altLang="en-US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바탕체"/>
                <a:ea typeface="바탕체"/>
                <a:cs typeface="한컴바탕"/>
                <a:sym typeface="한컴바탕"/>
              </a:rPr>
              <a:t>,</a:t>
            </a:r>
            <a:r>
              <a:rPr lang="en-US" altLang="ko-KR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바탕체"/>
                <a:ea typeface="바탕체"/>
                <a:cs typeface="한컴바탕"/>
                <a:sym typeface="한컴바탕"/>
              </a:rPr>
              <a:t>XHVI</a:t>
            </a:r>
            <a:r>
              <a:rPr lang="ko-KR" altLang="en-US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바탕체"/>
                <a:ea typeface="바탕체"/>
                <a:cs typeface="한컴바탕"/>
                <a:sym typeface="한컴바탕"/>
              </a:rPr>
              <a:t> 등의 </a:t>
            </a:r>
            <a:r>
              <a:rPr lang="ko-KR" altLang="en-US" sz="25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바탕체"/>
                <a:ea typeface="바탕체"/>
                <a:cs typeface="한컴바탕"/>
                <a:sym typeface="한컴바탕"/>
              </a:rPr>
              <a:t>합성유를</a:t>
            </a:r>
            <a:r>
              <a:rPr lang="ko-KR" altLang="en-US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바탕체"/>
                <a:ea typeface="바탕체"/>
                <a:cs typeface="한컴바탕"/>
                <a:sym typeface="한컴바탕"/>
              </a:rPr>
              <a:t> 시장에 유통하기 시작하였다.</a:t>
            </a:r>
          </a:p>
          <a:p>
            <a:pPr>
              <a:buNone/>
            </a:pPr>
            <a:endParaRPr lang="ko-KR" alt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None/>
            </a:pPr>
            <a:endParaRPr lang="ko-KR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hp="http://schemas.haansoft.com/office/presentation/8.0" xmlns:dsp="http://schemas.microsoft.com/office/drawing/2008/diagram" xmlns:dgm="http://schemas.openxmlformats.org/drawingml/2006/diagram" xmlns:c="http://schemas.openxmlformats.org/drawingml/2006/chart" xmlns="" Requires="hp">
      <p:transition xmlns:mc="http://schemas.openxmlformats.org/markup-compatibility/2006" xmlns:hp="http://schemas.haansoft.com/office/presentation/8.0" spd="med" mc:Ignorable="hp" hp:hslDur="1200">
        <hp:hncExtTransition type="helix" attr="SubType=left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xy" rotWithShape="1">
          <a:gsLst>
            <a:gs pos="0">
              <a:schemeClr val="tx2">
                <a:lumMod val="40000"/>
                <a:lumOff val="60000"/>
                <a:alpha val="100000"/>
              </a:schemeClr>
            </a:gs>
            <a:gs pos="100000">
              <a:schemeClr val="bg1">
                <a:alpha val="100000"/>
              </a:schemeClr>
            </a:gs>
          </a:gsLst>
          <a:lin ang="7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 rot="30206">
            <a:off x="460984" y="2456941"/>
            <a:ext cx="8222030" cy="283414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altLang="ko-KR">
                <a:solidFill>
                  <a:srgbClr val="000000">
                    <a:alpha val="100000"/>
                  </a:srgbClr>
                </a:solidFill>
                <a:latin typeface="Arial"/>
              </a:rPr>
              <a:t>100% 합성유 성</a:t>
            </a:r>
            <a:r>
              <a:rPr lang="ko-KR" altLang="en-US">
                <a:solidFill>
                  <a:srgbClr val="000000">
                    <a:alpha val="100000"/>
                  </a:srgbClr>
                </a:solidFill>
                <a:latin typeface="Arial"/>
              </a:rPr>
              <a:t>분 </a:t>
            </a:r>
            <a:r>
              <a:rPr lang="en-US" altLang="ko-KR">
                <a:solidFill>
                  <a:srgbClr val="000000">
                    <a:alpha val="100000"/>
                  </a:srgbClr>
                </a:solidFill>
                <a:latin typeface="Arial"/>
              </a:rPr>
              <a:t>및 종류</a:t>
            </a:r>
          </a:p>
          <a:p>
            <a:r>
              <a:rPr lang="en-US" altLang="ko-KR">
                <a:solidFill>
                  <a:srgbClr val="000000">
                    <a:alpha val="100000"/>
                  </a:srgbClr>
                </a:solidFill>
                <a:latin typeface="Arial"/>
              </a:rPr>
              <a:t>ㆍ성능:Ester&gt; PAO&gt; XHVI&gt; VHVI&gt; 광유</a:t>
            </a:r>
          </a:p>
          <a:p>
            <a:endParaRPr lang="en-US" altLang="ko-KR">
              <a:solidFill>
                <a:srgbClr val="000000">
                  <a:alpha val="100000"/>
                </a:srgbClr>
              </a:solidFill>
              <a:latin typeface="Arial"/>
            </a:endParaRPr>
          </a:p>
          <a:p>
            <a:r>
              <a:rPr lang="en-US" altLang="ko-KR">
                <a:solidFill>
                  <a:srgbClr val="000000">
                    <a:alpha val="100000"/>
                  </a:srgbClr>
                </a:solidFill>
                <a:latin typeface="Arial"/>
              </a:rPr>
              <a:t>-Ester: 식물에서 추출한 기유로 주로</a:t>
            </a:r>
            <a:r>
              <a:rPr lang="ko-KR" altLang="en-US">
                <a:solidFill>
                  <a:srgbClr val="000000">
                    <a:alpha val="100000"/>
                  </a:srgbClr>
                </a:solidFill>
                <a:latin typeface="Arial"/>
              </a:rPr>
              <a:t> </a:t>
            </a:r>
            <a:r>
              <a:rPr lang="en-US" altLang="ko-KR">
                <a:solidFill>
                  <a:srgbClr val="000000">
                    <a:alpha val="100000"/>
                  </a:srgbClr>
                </a:solidFill>
                <a:latin typeface="Arial"/>
              </a:rPr>
              <a:t>레이싱용으로 사용</a:t>
            </a:r>
          </a:p>
          <a:p>
            <a:endParaRPr lang="en-US" altLang="ko-KR">
              <a:solidFill>
                <a:srgbClr val="000000">
                  <a:alpha val="100000"/>
                </a:srgbClr>
              </a:solidFill>
              <a:latin typeface="Arial"/>
            </a:endParaRPr>
          </a:p>
          <a:p>
            <a:r>
              <a:rPr lang="en-US" altLang="ko-KR">
                <a:solidFill>
                  <a:srgbClr val="000000">
                    <a:alpha val="100000"/>
                  </a:srgbClr>
                </a:solidFill>
                <a:latin typeface="Arial"/>
              </a:rPr>
              <a:t>-PAO:</a:t>
            </a:r>
            <a:r>
              <a:rPr lang="ko-KR" altLang="en-US">
                <a:solidFill>
                  <a:srgbClr val="000000">
                    <a:alpha val="100000"/>
                  </a:srgbClr>
                </a:solidFill>
                <a:latin typeface="Arial"/>
              </a:rPr>
              <a:t> </a:t>
            </a:r>
            <a:r>
              <a:rPr lang="en-US" altLang="ko-KR">
                <a:solidFill>
                  <a:srgbClr val="000000">
                    <a:alpha val="100000"/>
                  </a:srgbClr>
                </a:solidFill>
                <a:latin typeface="Arial"/>
              </a:rPr>
              <a:t>LPG다음으로 정제되는 </a:t>
            </a:r>
            <a:r>
              <a:rPr lang="ko-KR" altLang="en-US">
                <a:solidFill>
                  <a:srgbClr val="000000">
                    <a:alpha val="100000"/>
                  </a:srgbClr>
                </a:solidFill>
                <a:latin typeface="Arial"/>
              </a:rPr>
              <a:t>깨</a:t>
            </a:r>
            <a:r>
              <a:rPr lang="en-US" altLang="ko-KR">
                <a:solidFill>
                  <a:srgbClr val="000000">
                    <a:alpha val="100000"/>
                  </a:srgbClr>
                </a:solidFill>
                <a:latin typeface="Arial"/>
              </a:rPr>
              <a:t>끗한 엔진오일로 소량만 생산가능</a:t>
            </a:r>
          </a:p>
          <a:p>
            <a:endParaRPr lang="en-US" altLang="ko-KR">
              <a:solidFill>
                <a:srgbClr val="000000">
                  <a:alpha val="100000"/>
                </a:srgbClr>
              </a:solidFill>
              <a:latin typeface="Arial"/>
            </a:endParaRPr>
          </a:p>
          <a:p>
            <a:r>
              <a:rPr lang="en-US" altLang="ko-KR">
                <a:solidFill>
                  <a:srgbClr val="000000">
                    <a:alpha val="100000"/>
                  </a:srgbClr>
                </a:solidFill>
                <a:latin typeface="Arial"/>
              </a:rPr>
              <a:t>-XHVI:</a:t>
            </a:r>
            <a:r>
              <a:rPr lang="ko-KR" altLang="en-US">
                <a:solidFill>
                  <a:srgbClr val="000000">
                    <a:alpha val="100000"/>
                  </a:srgbClr>
                </a:solidFill>
                <a:latin typeface="Arial"/>
              </a:rPr>
              <a:t> </a:t>
            </a:r>
            <a:r>
              <a:rPr lang="en-US" altLang="ko-KR">
                <a:solidFill>
                  <a:srgbClr val="000000">
                    <a:alpha val="100000"/>
                  </a:srgbClr>
                </a:solidFill>
                <a:latin typeface="Arial"/>
              </a:rPr>
              <a:t>VHVI를 한번 더 정제하고 각종 첨가제를 추가한 엔진오일</a:t>
            </a:r>
          </a:p>
          <a:p>
            <a:endParaRPr lang="en-US" altLang="ko-KR">
              <a:solidFill>
                <a:srgbClr val="000000">
                  <a:alpha val="100000"/>
                </a:srgbClr>
              </a:solidFill>
              <a:latin typeface="Arial"/>
            </a:endParaRPr>
          </a:p>
          <a:p>
            <a:r>
              <a:rPr lang="en-US" altLang="ko-KR">
                <a:solidFill>
                  <a:srgbClr val="000000">
                    <a:alpha val="100000"/>
                  </a:srgbClr>
                </a:solidFill>
                <a:latin typeface="Arial"/>
              </a:rPr>
              <a:t>-VHVI: 광유를 한번 더 정제하여 불순물이 감소</a:t>
            </a:r>
          </a:p>
        </p:txBody>
      </p:sp>
      <p:sp>
        <p:nvSpPr>
          <p:cNvPr id="4" name="직사각형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직사각형 1"/>
          <p:cNvSpPr/>
          <p:nvPr/>
        </p:nvSpPr>
        <p:spPr>
          <a:xfrm>
            <a:off x="457200" y="274638"/>
            <a:ext cx="8229600" cy="1143000"/>
          </a:xfrm>
          <a:prstGeom prst="doubleWave">
            <a:avLst>
              <a:gd name="adj1" fmla="val 6250"/>
              <a:gd name="adj2" fmla="val 468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anchor="ctr"/>
          <a:lstStyle/>
          <a:p>
            <a:pPr algn="l" latinLnBrk="1" hangingPunct="1">
              <a:spcBef>
                <a:spcPct val="0"/>
              </a:spcBef>
              <a:buNone/>
            </a:pPr>
            <a:r>
              <a:rPr lang="ko-KR" altLang="en-US" sz="4400" b="0" i="0" spc="5">
                <a:solidFill>
                  <a:srgbClr val="0000FF"/>
                </a:solidFill>
                <a:latin typeface="양재소슬체S"/>
                <a:ea typeface="양재소슬체S"/>
              </a:rPr>
              <a:t>2-2 . 엔진오일의 종류</a:t>
            </a:r>
            <a:r>
              <a:rPr lang="ko-KR" altLang="en-US" sz="4400" b="0" i="0" spc="5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alphaModFix amt="45000"/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1"/>
          <p:cNvSpPr>
            <a:spLocks noGrp="1"/>
          </p:cNvSpPr>
          <p:nvPr>
            <p:ph type="title"/>
          </p:nvPr>
        </p:nvSpPr>
        <p:spPr>
          <a:prstGeom prst="horizontalScroll">
            <a:avLst>
              <a:gd name="adj" fmla="val 12500"/>
            </a:avLst>
          </a:prstGeom>
        </p:spPr>
        <p:style>
          <a:lnRef idx="2">
            <a:schemeClr val="accent2">
              <a:shade val="2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ko-KR" altLang="en-US">
                <a:latin typeface="양재소슬체S"/>
                <a:ea typeface="양재소슬체S"/>
              </a:rPr>
              <a:t>3-1 . 엔진오일의 규격</a:t>
            </a:r>
          </a:p>
        </p:txBody>
      </p:sp>
      <p:sp>
        <p:nvSpPr>
          <p:cNvPr id="5" name="직사각형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ko-KR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</a:t>
            </a:r>
            <a:r>
              <a:rPr lang="ko-KR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한컴 소망 M"/>
                <a:ea typeface="한컴 소망 M"/>
              </a:rPr>
              <a:t>엔</a:t>
            </a:r>
            <a:r>
              <a:rPr lang="ko-KR" altLang="en-US" sz="2514" dirty="0">
                <a:solidFill>
                  <a:schemeClr val="tx1">
                    <a:lumMod val="95000"/>
                    <a:lumOff val="5000"/>
                  </a:schemeClr>
                </a:solidFill>
                <a:latin typeface="한컴 소망 M"/>
                <a:ea typeface="한컴 소망 M"/>
              </a:rPr>
              <a:t>진오일의 규격은 </a:t>
            </a:r>
            <a:r>
              <a:rPr lang="en-US" altLang="ko-KR" sz="2514" dirty="0">
                <a:solidFill>
                  <a:schemeClr val="tx1">
                    <a:lumMod val="95000"/>
                    <a:lumOff val="5000"/>
                  </a:schemeClr>
                </a:solidFill>
                <a:latin typeface="한컴 소망 M"/>
                <a:ea typeface="한컴 소망 M"/>
              </a:rPr>
              <a:t>SAE,API,ACEA</a:t>
            </a:r>
            <a:r>
              <a:rPr lang="ko-KR" altLang="en-US" sz="2514" dirty="0">
                <a:solidFill>
                  <a:schemeClr val="tx1">
                    <a:lumMod val="95000"/>
                    <a:lumOff val="5000"/>
                  </a:schemeClr>
                </a:solidFill>
                <a:latin typeface="한컴 소망 M"/>
                <a:ea typeface="한컴 소망 M"/>
              </a:rPr>
              <a:t>로 나뉘어 구분한다</a:t>
            </a:r>
          </a:p>
          <a:p>
            <a:pPr>
              <a:buNone/>
            </a:pPr>
            <a:r>
              <a:rPr lang="ko-KR" altLang="en-US" sz="2514" dirty="0">
                <a:solidFill>
                  <a:schemeClr val="tx1">
                    <a:lumMod val="95000"/>
                    <a:lumOff val="5000"/>
                  </a:schemeClr>
                </a:solidFill>
                <a:latin typeface="한컴 소망 M"/>
                <a:ea typeface="한컴 소망 M"/>
              </a:rPr>
              <a:t> </a:t>
            </a:r>
            <a:r>
              <a:rPr lang="ko-KR" altLang="en-US" sz="2514" b="0" i="0" spc="5" dirty="0">
                <a:solidFill>
                  <a:schemeClr val="tx1">
                    <a:lumMod val="95000"/>
                    <a:lumOff val="5000"/>
                  </a:schemeClr>
                </a:solidFill>
                <a:latin typeface="한컴 소망 M"/>
                <a:ea typeface="한컴 소망 M"/>
              </a:rPr>
              <a:t>  </a:t>
            </a:r>
          </a:p>
          <a:p>
            <a:pPr>
              <a:buNone/>
            </a:pPr>
            <a:r>
              <a:rPr lang="ko-KR" altLang="en-US" sz="2514" dirty="0">
                <a:solidFill>
                  <a:schemeClr val="tx1">
                    <a:lumMod val="95000"/>
                    <a:lumOff val="5000"/>
                  </a:schemeClr>
                </a:solidFill>
                <a:latin typeface="한컴 소망 M"/>
                <a:ea typeface="한컴 소망 M"/>
              </a:rPr>
              <a:t>    </a:t>
            </a:r>
            <a:r>
              <a:rPr lang="ko-KR" altLang="en-US" sz="2742" b="0" i="0" spc="5" dirty="0">
                <a:solidFill>
                  <a:schemeClr val="tx1">
                    <a:lumMod val="95000"/>
                    <a:lumOff val="5000"/>
                  </a:schemeClr>
                </a:solidFill>
                <a:latin typeface="한컴 소망 M"/>
                <a:ea typeface="한컴 소망 M"/>
              </a:rPr>
              <a:t>자동차는 엔진출력, 배기가스규제, 다운사이징 등을 통해 끊임없이 발전해왔다. </a:t>
            </a:r>
            <a:r>
              <a:rPr lang="ko-KR" altLang="en-US" sz="2742" b="0" i="0" spc="5" dirty="0" err="1">
                <a:solidFill>
                  <a:schemeClr val="tx1">
                    <a:lumMod val="95000"/>
                    <a:lumOff val="5000"/>
                  </a:schemeClr>
                </a:solidFill>
                <a:latin typeface="한컴 소망 M"/>
                <a:ea typeface="한컴 소망 M"/>
              </a:rPr>
              <a:t>그로인해</a:t>
            </a:r>
            <a:r>
              <a:rPr lang="ko-KR" altLang="en-US" sz="2742" dirty="0">
                <a:solidFill>
                  <a:schemeClr val="tx1">
                    <a:lumMod val="95000"/>
                    <a:lumOff val="5000"/>
                  </a:schemeClr>
                </a:solidFill>
                <a:latin typeface="한컴 소망 M"/>
                <a:ea typeface="한컴 소망 M"/>
              </a:rPr>
              <a:t> 엔진의 구조가 달라지고</a:t>
            </a:r>
            <a:r>
              <a:rPr lang="ko-KR" altLang="en-US" sz="2742" b="0" i="0" spc="5" dirty="0">
                <a:solidFill>
                  <a:schemeClr val="tx1">
                    <a:lumMod val="95000"/>
                    <a:lumOff val="5000"/>
                  </a:schemeClr>
                </a:solidFill>
                <a:latin typeface="한컴 소망 M"/>
                <a:ea typeface="한컴 소망 M"/>
              </a:rPr>
              <a:t> 엔진오일의 역할이 중요시 되고 많은 열에도 변형이 적으며 </a:t>
            </a:r>
            <a:r>
              <a:rPr lang="ko-KR" altLang="en-US" sz="2742" b="0" i="0" spc="5" dirty="0" err="1">
                <a:solidFill>
                  <a:schemeClr val="tx1">
                    <a:lumMod val="95000"/>
                    <a:lumOff val="5000"/>
                  </a:schemeClr>
                </a:solidFill>
                <a:latin typeface="한컴 소망 M"/>
                <a:ea typeface="한컴 소망 M"/>
              </a:rPr>
              <a:t>청정성</a:t>
            </a:r>
            <a:r>
              <a:rPr lang="ko-KR" altLang="en-US" sz="2742" b="0" i="0" spc="5" dirty="0">
                <a:solidFill>
                  <a:schemeClr val="tx1">
                    <a:lumMod val="95000"/>
                    <a:lumOff val="5000"/>
                  </a:schemeClr>
                </a:solidFill>
                <a:latin typeface="한컴 소망 M"/>
                <a:ea typeface="한컴 소망 M"/>
              </a:rPr>
              <a:t> 또한 우수한 오일이 계속해서 개발됨에 따라 오일의 규격을 만들어 놓았다.</a:t>
            </a:r>
          </a:p>
          <a:p>
            <a:pPr algn="ctr">
              <a:buNone/>
            </a:pPr>
            <a:r>
              <a:rPr lang="ko-KR" altLang="en-US" sz="2742" b="1" i="0" spc="5" dirty="0" err="1">
                <a:solidFill>
                  <a:srgbClr val="FF6600"/>
                </a:solidFill>
                <a:latin typeface="+mn-lt"/>
                <a:ea typeface="+mn-ea"/>
                <a:cs typeface="+mn-cs"/>
              </a:rPr>
              <a:t>차량메뉴얼엔</a:t>
            </a:r>
            <a:r>
              <a:rPr lang="ko-KR" altLang="en-US" sz="2742" b="1" i="0" spc="5" dirty="0">
                <a:solidFill>
                  <a:srgbClr val="FF6600"/>
                </a:solidFill>
                <a:latin typeface="+mn-lt"/>
                <a:ea typeface="+mn-ea"/>
                <a:cs typeface="+mn-cs"/>
              </a:rPr>
              <a:t> 각 차에 맞는 오일규격을 기재해 놓는다</a:t>
            </a:r>
          </a:p>
          <a:p>
            <a:pPr algn="r">
              <a:buNone/>
            </a:pPr>
            <a:endParaRPr lang="en-US" altLang="ko-KR" sz="1942" dirty="0"/>
          </a:p>
          <a:p>
            <a:pPr algn="r">
              <a:buNone/>
            </a:pPr>
            <a:endParaRPr lang="en-US" altLang="ko-KR" sz="1942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r">
              <a:buNone/>
            </a:pPr>
            <a:r>
              <a:rPr lang="en-US" altLang="ko-KR" sz="1942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※SAE(</a:t>
            </a:r>
            <a:r>
              <a:rPr lang="ko-KR" altLang="en-US" sz="1942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미국자동차기술협회)</a:t>
            </a:r>
          </a:p>
          <a:p>
            <a:pPr algn="r">
              <a:buNone/>
            </a:pPr>
            <a:r>
              <a:rPr lang="en-US" altLang="ko-KR" sz="1942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API(</a:t>
            </a:r>
            <a:r>
              <a:rPr lang="ko-KR" altLang="en-US" sz="1942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미국석유협회)</a:t>
            </a:r>
          </a:p>
          <a:p>
            <a:pPr algn="r">
              <a:buNone/>
            </a:pPr>
            <a:r>
              <a:rPr lang="en-US" altLang="ko-KR" sz="1942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ACEA(</a:t>
            </a:r>
            <a:r>
              <a:rPr lang="ko-KR" altLang="en-US" sz="1942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유럽자동차제조협회)</a:t>
            </a:r>
            <a:endParaRPr lang="en-US" altLang="ko-KR" sz="1942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xy" rotWithShape="1">
          <a:gsLst>
            <a:gs pos="0">
              <a:schemeClr val="accent1">
                <a:alpha val="100000"/>
              </a:schemeClr>
            </a:gs>
            <a:gs pos="100000">
              <a:schemeClr val="accent6">
                <a:lumMod val="40000"/>
                <a:lumOff val="60000"/>
                <a:alpha val="10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>
          <a:prstGeom prst="horizontalScroll">
            <a:avLst>
              <a:gd name="adj" fmla="val 12500"/>
            </a:avLst>
          </a:prstGeom>
        </p:spPr>
        <p:style>
          <a:lnRef idx="2">
            <a:schemeClr val="accent2">
              <a:shade val="2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ko-KR" altLang="en-US">
                <a:latin typeface="양재소슬체S"/>
                <a:ea typeface="양재소슬체S"/>
              </a:rPr>
              <a:t>3-2 . 엔진오일의 규격</a:t>
            </a:r>
          </a:p>
        </p:txBody>
      </p:sp>
      <p:pic>
        <p:nvPicPr>
          <p:cNvPr id="3" name="내용 개체 틀 2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alphaModFix/>
            <a:lum/>
          </a:blip>
          <a:stretch>
            <a:fillRect/>
          </a:stretch>
        </p:blipFill>
        <p:spPr>
          <a:xfrm>
            <a:off x="457200" y="1700784"/>
            <a:ext cx="8229600" cy="4286250"/>
          </a:xfrm>
          <a:prstGeom prst="rect">
            <a:avLst/>
          </a:prstGeom>
        </p:spPr>
      </p:pic>
    </p:spTree>
  </p:cSld>
  <p:clrMapOvr>
    <a:masterClrMapping/>
  </p:clrMapOvr>
  <p:transition spd="med">
    <p:split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alphaModFix amt="44000"/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ko-KR" altLang="en-US">
                <a:solidFill>
                  <a:srgbClr val="FF0000"/>
                </a:solidFill>
              </a:rPr>
              <a:t>4 . 엔진오일의 점도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ko-KR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오일은 온도가 높아지면 </a:t>
            </a:r>
            <a:r>
              <a:rPr lang="ko-KR" altLang="en-US" b="0" i="0" spc="5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rPr>
              <a:t> 점성이 묽어지고 온도가 떨어질수록 오일의 유동성이 떨어지게 된다. </a:t>
            </a:r>
            <a:r>
              <a:rPr lang="ko-KR" altLang="en-US" b="0" i="0" spc="5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rPr>
              <a:t>그</a:t>
            </a:r>
            <a:r>
              <a:rPr lang="ko-KR" alt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로인해</a:t>
            </a:r>
            <a:r>
              <a:rPr lang="ko-KR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윤활에 지장이 생</a:t>
            </a:r>
            <a:r>
              <a:rPr lang="ko-KR" altLang="en-US" b="0" i="0" spc="5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rPr>
              <a:t>길 수 있어 </a:t>
            </a:r>
            <a:r>
              <a:rPr lang="ko-KR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각 자동차 회사에선 차량에 맞는 적절한 오일점도를 권장하고 있다.</a:t>
            </a:r>
          </a:p>
          <a:p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W</a:t>
            </a:r>
            <a:r>
              <a:rPr lang="ko-KR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</a:rPr>
              <a:t>winter)</a:t>
            </a:r>
            <a:r>
              <a:rPr lang="ko-KR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앞의 숫자는 동점도로 </a:t>
            </a:r>
            <a:r>
              <a:rPr lang="ko-KR" alt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차가울때의</a:t>
            </a:r>
            <a:r>
              <a:rPr lang="ko-KR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오일유동성을 나타내는 지수 이고, 뒤의 숫자는 고온에서의 유동성을 나타내며 숫자가 낮을수록 묽고 높을수록 되다.</a:t>
            </a:r>
          </a:p>
          <a:p>
            <a:endParaRPr lang="ko-KR" altLang="en-US" dirty="0"/>
          </a:p>
        </p:txBody>
      </p:sp>
    </p:spTree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ancom Office">
  <a:themeElements>
    <a:clrScheme name="Hanshow Theme">
      <a:dk1>
        <a:sysClr val="windowText" lastClr="000000"/>
      </a:dk1>
      <a:lt1>
        <a:sysClr val="window" lastClr="FFFFFF"/>
      </a:lt1>
      <a:dk2>
        <a:srgbClr val="1C3D62"/>
      </a:dk2>
      <a:lt2>
        <a:srgbClr val="E3DCC1"/>
      </a:lt2>
      <a:accent1>
        <a:srgbClr val="315F97"/>
      </a:accent1>
      <a:accent2>
        <a:srgbClr val="C75252"/>
      </a:accent2>
      <a:accent3>
        <a:srgbClr val="E9AE2B"/>
      </a:accent3>
      <a:accent4>
        <a:srgbClr val="699B37"/>
      </a:accent4>
      <a:accent5>
        <a:srgbClr val="358791"/>
      </a:accent5>
      <a:accent6>
        <a:srgbClr val="CA56A7"/>
      </a:accent6>
      <a:hlink>
        <a:srgbClr val="0000FF"/>
      </a:hlink>
      <a:folHlink>
        <a:srgbClr val="800080"/>
      </a:folHlink>
    </a:clrScheme>
    <a:fontScheme name="">
      <a:majorFont>
        <a:latin typeface="함초롬돋움"/>
        <a:ea typeface="함초롬돋움"/>
        <a:cs typeface="함초롬돋움"/>
      </a:majorFont>
      <a:minorFont>
        <a:latin typeface="함초롬돋움"/>
        <a:ea typeface="함초롬돋움"/>
        <a:cs typeface="함초롬돋움"/>
      </a:minorFont>
    </a:fontScheme>
    <a:fmtScheme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Hancom Office">
  <a:themeElements>
    <a:clrScheme name="Hancom Office">
      <a:dk1>
        <a:sysClr val="windowText" lastClr="000000"/>
      </a:dk1>
      <a:lt1>
        <a:sysClr val="window" lastClr="FFFFFF"/>
      </a:lt1>
      <a:dk2>
        <a:srgbClr val="1C3D62"/>
      </a:dk2>
      <a:lt2>
        <a:srgbClr val="E3DCC1"/>
      </a:lt2>
      <a:accent1>
        <a:srgbClr val="315F97"/>
      </a:accent1>
      <a:accent2>
        <a:srgbClr val="C75252"/>
      </a:accent2>
      <a:accent3>
        <a:srgbClr val="E9AE2B"/>
      </a:accent3>
      <a:accent4>
        <a:srgbClr val="699B37"/>
      </a:accent4>
      <a:accent5>
        <a:srgbClr val="358791"/>
      </a:accent5>
      <a:accent6>
        <a:srgbClr val="CA56A7"/>
      </a:accent6>
      <a:hlink>
        <a:srgbClr val="0000FF"/>
      </a:hlink>
      <a:folHlink>
        <a:srgbClr val="800080"/>
      </a:folHlink>
    </a:clrScheme>
    <a:fontScheme name="Hancom Office">
      <a:majorFont>
        <a:latin typeface="함초롬돋움"/>
        <a:ea typeface="함초롬돋움"/>
        <a:cs typeface=""/>
      </a:majorFont>
      <a:minorFont>
        <a:latin typeface="함초롬돋움"/>
        <a:ea typeface="함초롬돋움"/>
        <a:cs typeface=""/>
      </a:minorFont>
    </a:fontScheme>
    <a:fmtScheme name="Hancom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594</Words>
  <Application>Microsoft Office PowerPoint</Application>
  <PresentationFormat>화면 슬라이드 쇼(4:3)</PresentationFormat>
  <Paragraphs>67</Paragraphs>
  <Slides>13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14" baseType="lpstr">
      <vt:lpstr>Hancom Office</vt:lpstr>
      <vt:lpstr>자동차 엔진오일에 대하여</vt:lpstr>
      <vt:lpstr>수업 내용</vt:lpstr>
      <vt:lpstr>1-1 . 엔진오일의 역할</vt:lpstr>
      <vt:lpstr>1-2 . 엔진오일의 역할</vt:lpstr>
      <vt:lpstr>2-1 . 엔진오일의 종류 </vt:lpstr>
      <vt:lpstr>PowerPoint 프레젠테이션</vt:lpstr>
      <vt:lpstr>3-1 . 엔진오일의 규격</vt:lpstr>
      <vt:lpstr>3-2 . 엔진오일의 규격</vt:lpstr>
      <vt:lpstr>4 . 엔진오일의 점도</vt:lpstr>
      <vt:lpstr>5-1 . 엔진오일 첨가제</vt:lpstr>
      <vt:lpstr>※ 밀키현상이란?</vt:lpstr>
      <vt:lpstr>PowerPoint 프레젠테이션</vt:lpstr>
      <vt:lpstr>감사합니다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자동차 엔진오일에 대하여</dc:title>
  <dc:subject/>
  <dc:creator>rladn</dc:creator>
  <cp:keywords/>
  <dc:description/>
  <cp:lastModifiedBy>김우람</cp:lastModifiedBy>
  <cp:revision>66</cp:revision>
  <dcterms:created xsi:type="dcterms:W3CDTF">2018-03-08T06:20:12Z</dcterms:created>
  <dcterms:modified xsi:type="dcterms:W3CDTF">2018-07-31T23:50:22Z</dcterms:modified>
  <cp:category/>
  <cp:contentStatus>화면 슬라이드 쇼(4:3)</cp:contentStatus>
</cp:coreProperties>
</file>